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71" r:id="rId5"/>
    <p:sldId id="270" r:id="rId6"/>
    <p:sldId id="272" r:id="rId7"/>
    <p:sldId id="262" r:id="rId8"/>
    <p:sldId id="273" r:id="rId9"/>
    <p:sldId id="268" r:id="rId10"/>
    <p:sldId id="269"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cQa9MOB9zMZsAHhoZ/Ubxyqds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7"/>
    <p:restoredTop sz="94640"/>
  </p:normalViewPr>
  <p:slideViewPr>
    <p:cSldViewPr snapToGrid="0">
      <p:cViewPr varScale="1">
        <p:scale>
          <a:sx n="89" d="100"/>
          <a:sy n="89" d="100"/>
        </p:scale>
        <p:origin x="16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8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42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4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47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
          <p:cNvSpPr/>
          <p:nvPr/>
        </p:nvSpPr>
        <p:spPr>
          <a:xfrm>
            <a:off x="280800" y="412789"/>
            <a:ext cx="5655656"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chemeClr val="lt1"/>
                </a:solidFill>
                <a:latin typeface="Arial"/>
                <a:ea typeface="Arial"/>
                <a:cs typeface="Arial"/>
                <a:sym typeface="Arial"/>
              </a:rPr>
              <a:t>Postsecondary Education in Appalachia</a:t>
            </a:r>
            <a:endParaRPr sz="4000" dirty="0"/>
          </a:p>
          <a:p>
            <a:pPr marL="0" marR="0" lvl="0" indent="0" algn="l" rtl="0">
              <a:spcBef>
                <a:spcPts val="0"/>
              </a:spcBef>
              <a:spcAft>
                <a:spcPts val="0"/>
              </a:spcAft>
              <a:buNone/>
            </a:pPr>
            <a:endParaRPr sz="2800" b="1" dirty="0">
              <a:solidFill>
                <a:schemeClr val="lt1"/>
              </a:solidFill>
              <a:latin typeface="Arial"/>
              <a:ea typeface="Arial"/>
              <a:cs typeface="Arial"/>
              <a:sym typeface="Arial"/>
            </a:endParaRPr>
          </a:p>
          <a:p>
            <a:pPr marL="0" marR="0" lvl="0" indent="0" algn="l" rtl="0">
              <a:spcBef>
                <a:spcPts val="0"/>
              </a:spcBef>
              <a:spcAft>
                <a:spcPts val="0"/>
              </a:spcAft>
              <a:buNone/>
            </a:pPr>
            <a:r>
              <a:rPr lang="en-US" sz="2800" b="1" dirty="0">
                <a:solidFill>
                  <a:schemeClr val="lt1"/>
                </a:solidFill>
                <a:latin typeface="Arial"/>
                <a:ea typeface="Arial"/>
                <a:cs typeface="Arial"/>
                <a:sym typeface="Arial"/>
              </a:rPr>
              <a:t>Presentation to the</a:t>
            </a:r>
          </a:p>
          <a:p>
            <a:pPr marL="0" marR="0" lvl="0" indent="0" algn="l" rtl="0">
              <a:spcBef>
                <a:spcPts val="0"/>
              </a:spcBef>
              <a:spcAft>
                <a:spcPts val="0"/>
              </a:spcAft>
              <a:buNone/>
            </a:pPr>
            <a:r>
              <a:rPr lang="en-US" sz="2800" b="1" dirty="0">
                <a:solidFill>
                  <a:schemeClr val="lt1"/>
                </a:solidFill>
              </a:rPr>
              <a:t>Appalachia Funders Network</a:t>
            </a:r>
            <a:endParaRPr dirty="0"/>
          </a:p>
          <a:p>
            <a:pPr marL="0" marR="0" lvl="0" indent="0" algn="l" rtl="0">
              <a:spcBef>
                <a:spcPts val="0"/>
              </a:spcBef>
              <a:spcAft>
                <a:spcPts val="0"/>
              </a:spcAft>
              <a:buNone/>
            </a:pPr>
            <a:endParaRPr sz="1800" dirty="0">
              <a:solidFill>
                <a:schemeClr val="lt1"/>
              </a:solidFill>
              <a:latin typeface="Arial"/>
              <a:ea typeface="Arial"/>
              <a:cs typeface="Arial"/>
              <a:sym typeface="Arial"/>
            </a:endParaRPr>
          </a:p>
          <a:p>
            <a:pPr marL="0" marR="0" lvl="0" indent="0" algn="l" rtl="0">
              <a:spcBef>
                <a:spcPts val="0"/>
              </a:spcBef>
              <a:spcAft>
                <a:spcPts val="0"/>
              </a:spcAft>
              <a:buNone/>
            </a:pPr>
            <a:r>
              <a:rPr lang="en-US" sz="2000" dirty="0">
                <a:solidFill>
                  <a:schemeClr val="lt1"/>
                </a:solidFill>
                <a:latin typeface="Arial"/>
                <a:ea typeface="Arial"/>
                <a:cs typeface="Arial"/>
                <a:sym typeface="Arial"/>
              </a:rPr>
              <a:t>June 14, 2023</a:t>
            </a:r>
            <a:endParaRPr dirty="0"/>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endParaRPr lang="en-US" sz="2000" b="1" dirty="0">
              <a:solidFill>
                <a:schemeClr val="lt1"/>
              </a:solidFill>
              <a:latin typeface="Arial"/>
              <a:ea typeface="Arial"/>
              <a:cs typeface="Arial"/>
              <a:sym typeface="Arial"/>
            </a:endParaRPr>
          </a:p>
          <a:p>
            <a:pPr marL="0" marR="0" lvl="0" indent="0" algn="l" rtl="0">
              <a:spcBef>
                <a:spcPts val="0"/>
              </a:spcBef>
              <a:spcAft>
                <a:spcPts val="0"/>
              </a:spcAft>
              <a:buNone/>
            </a:pPr>
            <a:r>
              <a:rPr lang="en-US" sz="2000" b="1" dirty="0">
                <a:solidFill>
                  <a:schemeClr val="lt1"/>
                </a:solidFill>
                <a:latin typeface="Arial"/>
                <a:ea typeface="Arial"/>
                <a:cs typeface="Arial"/>
                <a:sym typeface="Arial"/>
              </a:rPr>
              <a:t>Andrew Koricich, Ph.D.</a:t>
            </a:r>
            <a:endParaRPr lang="en-US" sz="2000" b="1" dirty="0">
              <a:solidFill>
                <a:schemeClr val="lt1"/>
              </a:solidFill>
            </a:endParaRPr>
          </a:p>
          <a:p>
            <a:pPr marL="0" marR="0" lvl="0" indent="0" algn="l" rtl="0">
              <a:spcBef>
                <a:spcPts val="0"/>
              </a:spcBef>
              <a:spcAft>
                <a:spcPts val="0"/>
              </a:spcAft>
              <a:buNone/>
            </a:pPr>
            <a:r>
              <a:rPr lang="en-US" sz="2000" b="1" dirty="0">
                <a:solidFill>
                  <a:schemeClr val="lt1"/>
                </a:solidFill>
                <a:latin typeface="Arial"/>
                <a:ea typeface="Arial"/>
                <a:cs typeface="Arial"/>
                <a:sym typeface="Arial"/>
              </a:rPr>
              <a:t>Adam Ray</a:t>
            </a:r>
            <a:endParaRPr i="1" dirty="0"/>
          </a:p>
          <a:p>
            <a:pPr marL="0" marR="0" lvl="0" indent="0" algn="l" rtl="0">
              <a:spcBef>
                <a:spcPts val="0"/>
              </a:spcBef>
              <a:spcAft>
                <a:spcPts val="0"/>
              </a:spcAft>
              <a:buNone/>
            </a:pPr>
            <a:endParaRPr lang="en-US" sz="2000" dirty="0">
              <a:solidFill>
                <a:schemeClr val="lt1"/>
              </a:solidFill>
              <a:latin typeface="Arial"/>
              <a:ea typeface="Arial"/>
              <a:cs typeface="Arial"/>
              <a:sym typeface="Arial"/>
            </a:endParaRPr>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r>
              <a:rPr lang="en-US" sz="2000" dirty="0" err="1">
                <a:solidFill>
                  <a:schemeClr val="lt1"/>
                </a:solidFill>
                <a:latin typeface="Arial"/>
                <a:ea typeface="Arial"/>
                <a:cs typeface="Arial"/>
                <a:sym typeface="Arial"/>
              </a:rPr>
              <a:t>regionalcolleges.org</a:t>
            </a:r>
            <a:r>
              <a:rPr lang="en-US" sz="2000" dirty="0">
                <a:solidFill>
                  <a:schemeClr val="lt1"/>
                </a:solidFill>
                <a:latin typeface="Arial"/>
                <a:ea typeface="Arial"/>
                <a:cs typeface="Arial"/>
                <a:sym typeface="Arial"/>
              </a:rPr>
              <a:t> | @</a:t>
            </a:r>
            <a:r>
              <a:rPr lang="en-US" sz="2000" dirty="0" err="1">
                <a:solidFill>
                  <a:schemeClr val="lt1"/>
                </a:solidFill>
                <a:latin typeface="Arial"/>
                <a:ea typeface="Arial"/>
                <a:cs typeface="Arial"/>
                <a:sym typeface="Arial"/>
              </a:rPr>
              <a:t>ARRC_Research</a:t>
            </a:r>
            <a:endParaRPr sz="2000" dirty="0">
              <a:solidFill>
                <a:schemeClr val="lt1"/>
              </a:solidFill>
              <a:latin typeface="Arial"/>
              <a:ea typeface="Arial"/>
              <a:cs typeface="Arial"/>
              <a:sym typeface="Arial"/>
            </a:endParaRPr>
          </a:p>
        </p:txBody>
      </p:sp>
      <p:pic>
        <p:nvPicPr>
          <p:cNvPr id="86" name="Google Shape;86;p1"/>
          <p:cNvPicPr preferRelativeResize="0"/>
          <p:nvPr/>
        </p:nvPicPr>
        <p:blipFill rotWithShape="1">
          <a:blip r:embed="rId4">
            <a:alphaModFix/>
          </a:blip>
          <a:srcRect/>
          <a:stretch/>
        </p:blipFill>
        <p:spPr>
          <a:xfrm flipH="1">
            <a:off x="5090166" y="5316694"/>
            <a:ext cx="384793" cy="3847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p:nvPr/>
        </p:nvSpPr>
        <p:spPr>
          <a:xfrm>
            <a:off x="272142" y="300701"/>
            <a:ext cx="11647716" cy="8725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a:solidFill>
                  <a:srgbClr val="929292"/>
                </a:solidFill>
                <a:latin typeface="Arial"/>
                <a:ea typeface="Arial"/>
                <a:cs typeface="Arial"/>
                <a:sym typeface="Arial"/>
              </a:rPr>
              <a:t>Shameless Plug…</a:t>
            </a:r>
            <a:endParaRPr/>
          </a:p>
        </p:txBody>
      </p:sp>
      <p:pic>
        <p:nvPicPr>
          <p:cNvPr id="223" name="Google Shape;223;p14" descr="Shape, rectangle&#10;&#10;Description automatically generated"/>
          <p:cNvPicPr preferRelativeResize="0"/>
          <p:nvPr/>
        </p:nvPicPr>
        <p:blipFill rotWithShape="1">
          <a:blip r:embed="rId3">
            <a:alphaModFix/>
          </a:blip>
          <a:srcRect/>
          <a:stretch/>
        </p:blipFill>
        <p:spPr>
          <a:xfrm>
            <a:off x="2655" y="1173248"/>
            <a:ext cx="12189345" cy="5705856"/>
          </a:xfrm>
          <a:prstGeom prst="rect">
            <a:avLst/>
          </a:prstGeom>
          <a:noFill/>
          <a:ln>
            <a:noFill/>
          </a:ln>
        </p:spPr>
      </p:pic>
      <p:sp>
        <p:nvSpPr>
          <p:cNvPr id="224" name="Google Shape;224;p14"/>
          <p:cNvSpPr txBox="1"/>
          <p:nvPr/>
        </p:nvSpPr>
        <p:spPr>
          <a:xfrm>
            <a:off x="11625943" y="6543971"/>
            <a:ext cx="469805"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10</a:t>
            </a:fld>
            <a:endParaRPr sz="1000">
              <a:solidFill>
                <a:schemeClr val="lt1"/>
              </a:solidFill>
              <a:latin typeface="Arial"/>
              <a:ea typeface="Arial"/>
              <a:cs typeface="Arial"/>
              <a:sym typeface="Arial"/>
            </a:endParaRPr>
          </a:p>
        </p:txBody>
      </p:sp>
      <p:pic>
        <p:nvPicPr>
          <p:cNvPr id="225" name="Google Shape;225;p14"/>
          <p:cNvPicPr preferRelativeResize="0"/>
          <p:nvPr/>
        </p:nvPicPr>
        <p:blipFill rotWithShape="1">
          <a:blip r:embed="rId4">
            <a:alphaModFix/>
          </a:blip>
          <a:srcRect b="33514"/>
          <a:stretch/>
        </p:blipFill>
        <p:spPr>
          <a:xfrm>
            <a:off x="396708" y="1093025"/>
            <a:ext cx="11795292" cy="57876"/>
          </a:xfrm>
          <a:prstGeom prst="rect">
            <a:avLst/>
          </a:prstGeom>
          <a:noFill/>
          <a:ln>
            <a:noFill/>
          </a:ln>
        </p:spPr>
      </p:pic>
      <p:sp>
        <p:nvSpPr>
          <p:cNvPr id="226" name="Google Shape;226;p14"/>
          <p:cNvSpPr/>
          <p:nvPr/>
        </p:nvSpPr>
        <p:spPr>
          <a:xfrm>
            <a:off x="388483" y="1379932"/>
            <a:ext cx="1141503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56380"/>
                </a:solidFill>
                <a:latin typeface="Arial"/>
                <a:ea typeface="Arial"/>
                <a:cs typeface="Arial"/>
                <a:sym typeface="Arial"/>
              </a:rPr>
              <a:t>Does your institution have branded pennants? If so, we’d love to display yours in our office suite, which is a place where </a:t>
            </a:r>
            <a:r>
              <a:rPr lang="en-US" sz="3200" u="sng">
                <a:solidFill>
                  <a:srgbClr val="056380"/>
                </a:solidFill>
                <a:latin typeface="Arial"/>
                <a:ea typeface="Arial"/>
                <a:cs typeface="Arial"/>
                <a:sym typeface="Arial"/>
              </a:rPr>
              <a:t>all</a:t>
            </a:r>
            <a:r>
              <a:rPr lang="en-US" sz="3200">
                <a:solidFill>
                  <a:srgbClr val="056380"/>
                </a:solidFill>
                <a:latin typeface="Arial"/>
                <a:ea typeface="Arial"/>
                <a:cs typeface="Arial"/>
                <a:sym typeface="Arial"/>
              </a:rPr>
              <a:t> regional colleges are valued and have a home.</a:t>
            </a:r>
            <a:endParaRPr sz="3200">
              <a:solidFill>
                <a:srgbClr val="056380"/>
              </a:solidFill>
              <a:latin typeface="Arial"/>
              <a:ea typeface="Arial"/>
              <a:cs typeface="Arial"/>
              <a:sym typeface="Arial"/>
            </a:endParaRPr>
          </a:p>
        </p:txBody>
      </p:sp>
      <p:pic>
        <p:nvPicPr>
          <p:cNvPr id="227" name="Google Shape;227;p14"/>
          <p:cNvPicPr preferRelativeResize="0"/>
          <p:nvPr/>
        </p:nvPicPr>
        <p:blipFill rotWithShape="1">
          <a:blip r:embed="rId5">
            <a:alphaModFix/>
          </a:blip>
          <a:srcRect l="1916" t="4085" r="23188" b="-3948"/>
          <a:stretch/>
        </p:blipFill>
        <p:spPr>
          <a:xfrm rot="5400000">
            <a:off x="4459662" y="3068340"/>
            <a:ext cx="3364128" cy="3406498"/>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0F5A681D-D2C5-51A1-834D-EE98C3963EFD}"/>
              </a:ext>
            </a:extLst>
          </p:cNvPr>
          <p:cNvPicPr>
            <a:picLocks noChangeAspect="1"/>
          </p:cNvPicPr>
          <p:nvPr/>
        </p:nvPicPr>
        <p:blipFill>
          <a:blip r:embed="rId6"/>
          <a:stretch>
            <a:fillRect/>
          </a:stretch>
        </p:blipFill>
        <p:spPr>
          <a:xfrm>
            <a:off x="0" y="0"/>
            <a:ext cx="12192000" cy="6858000"/>
          </a:xfrm>
          <a:prstGeom prst="rect">
            <a:avLst/>
          </a:prstGeom>
        </p:spPr>
      </p:pic>
      <p:sp>
        <p:nvSpPr>
          <p:cNvPr id="3" name="Google Shape;233;p15">
            <a:extLst>
              <a:ext uri="{FF2B5EF4-FFF2-40B4-BE49-F238E27FC236}">
                <a16:creationId xmlns:a16="http://schemas.microsoft.com/office/drawing/2014/main" id="{C9EA43CC-FB21-AE20-A38D-13B278DDA981}"/>
              </a:ext>
            </a:extLst>
          </p:cNvPr>
          <p:cNvSpPr/>
          <p:nvPr/>
        </p:nvSpPr>
        <p:spPr>
          <a:xfrm>
            <a:off x="80125" y="412789"/>
            <a:ext cx="58536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6000" dirty="0">
              <a:solidFill>
                <a:schemeClr val="lt1"/>
              </a:solidFill>
              <a:latin typeface="Arial"/>
              <a:ea typeface="Arial"/>
              <a:cs typeface="Arial"/>
              <a:sym typeface="Arial"/>
            </a:endParaRPr>
          </a:p>
          <a:p>
            <a:pPr marL="0" marR="0" lvl="0" indent="0" algn="l" rtl="0">
              <a:spcBef>
                <a:spcPts val="0"/>
              </a:spcBef>
              <a:spcAft>
                <a:spcPts val="0"/>
              </a:spcAft>
              <a:buNone/>
            </a:pPr>
            <a:r>
              <a:rPr lang="en-US" sz="6000" dirty="0">
                <a:solidFill>
                  <a:schemeClr val="lt1"/>
                </a:solidFill>
                <a:latin typeface="Arial"/>
                <a:ea typeface="Arial"/>
                <a:cs typeface="Arial"/>
                <a:sym typeface="Arial"/>
              </a:rPr>
              <a:t>Stay in touch!</a:t>
            </a:r>
            <a:endParaRPr dirty="0"/>
          </a:p>
          <a:p>
            <a:pPr marL="0" marR="0" lvl="0" indent="0" algn="l" rtl="0">
              <a:spcBef>
                <a:spcPts val="0"/>
              </a:spcBef>
              <a:spcAft>
                <a:spcPts val="0"/>
              </a:spcAft>
              <a:buNone/>
            </a:pPr>
            <a:endParaRPr sz="2800" b="1" dirty="0">
              <a:solidFill>
                <a:schemeClr val="lt1"/>
              </a:solidFill>
              <a:latin typeface="Arial"/>
              <a:ea typeface="Arial"/>
              <a:cs typeface="Arial"/>
              <a:sym typeface="Arial"/>
            </a:endParaRPr>
          </a:p>
          <a:p>
            <a:pPr marL="0" marR="0" lvl="0" indent="0" algn="l" rtl="0">
              <a:spcBef>
                <a:spcPts val="0"/>
              </a:spcBef>
              <a:spcAft>
                <a:spcPts val="0"/>
              </a:spcAft>
              <a:buNone/>
            </a:pPr>
            <a:endParaRPr sz="2800" b="1" dirty="0">
              <a:solidFill>
                <a:schemeClr val="lt1"/>
              </a:solidFill>
              <a:latin typeface="Arial"/>
              <a:ea typeface="Arial"/>
              <a:cs typeface="Arial"/>
              <a:sym typeface="Arial"/>
            </a:endParaRPr>
          </a:p>
          <a:p>
            <a:pPr marL="0" marR="0" lvl="0" indent="0" algn="l" rtl="0">
              <a:spcBef>
                <a:spcPts val="0"/>
              </a:spcBef>
              <a:spcAft>
                <a:spcPts val="0"/>
              </a:spcAft>
              <a:buNone/>
            </a:pPr>
            <a:r>
              <a:rPr lang="en-US" sz="2000" b="1" dirty="0">
                <a:solidFill>
                  <a:schemeClr val="lt1"/>
                </a:solidFill>
                <a:latin typeface="Arial"/>
                <a:ea typeface="Arial"/>
                <a:cs typeface="Arial"/>
                <a:sym typeface="Arial"/>
              </a:rPr>
              <a:t>Dr. Andrew Koricich</a:t>
            </a:r>
            <a:endParaRPr lang="en-US" sz="2000" b="1" dirty="0">
              <a:solidFill>
                <a:schemeClr val="lt1"/>
              </a:solidFill>
            </a:endParaRPr>
          </a:p>
          <a:p>
            <a:pPr marL="0" marR="0" lvl="0" indent="0" algn="l" rtl="0">
              <a:spcBef>
                <a:spcPts val="0"/>
              </a:spcBef>
              <a:spcAft>
                <a:spcPts val="0"/>
              </a:spcAft>
              <a:buNone/>
            </a:pPr>
            <a:r>
              <a:rPr lang="en-US" sz="2000" dirty="0" err="1">
                <a:solidFill>
                  <a:schemeClr val="lt1"/>
                </a:solidFill>
                <a:latin typeface="Arial"/>
                <a:ea typeface="Arial"/>
                <a:cs typeface="Arial"/>
                <a:sym typeface="Arial"/>
              </a:rPr>
              <a:t>koricichma@appstate.edu</a:t>
            </a:r>
            <a:endParaRPr sz="2000" dirty="0">
              <a:solidFill>
                <a:schemeClr val="lt1"/>
              </a:solidFill>
              <a:latin typeface="Arial"/>
              <a:ea typeface="Arial"/>
              <a:cs typeface="Arial"/>
              <a:sym typeface="Arial"/>
            </a:endParaRPr>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r>
              <a:rPr lang="en-US" sz="2000" b="1" dirty="0">
                <a:solidFill>
                  <a:schemeClr val="lt1"/>
                </a:solidFill>
                <a:latin typeface="Arial"/>
                <a:ea typeface="Arial"/>
                <a:cs typeface="Arial"/>
                <a:sym typeface="Arial"/>
              </a:rPr>
              <a:t>C. Adam Ray</a:t>
            </a:r>
            <a:endParaRPr lang="en-US" sz="2000" b="1" dirty="0">
              <a:solidFill>
                <a:schemeClr val="lt1"/>
              </a:solidFill>
            </a:endParaRPr>
          </a:p>
          <a:p>
            <a:pPr marL="0" marR="0" lvl="0" indent="0" algn="l" rtl="0">
              <a:spcBef>
                <a:spcPts val="0"/>
              </a:spcBef>
              <a:spcAft>
                <a:spcPts val="0"/>
              </a:spcAft>
              <a:buNone/>
            </a:pPr>
            <a:r>
              <a:rPr lang="en-US" sz="2000" i="1" dirty="0" err="1">
                <a:solidFill>
                  <a:schemeClr val="lt1"/>
                </a:solidFill>
                <a:latin typeface="Arial"/>
                <a:ea typeface="Arial"/>
                <a:cs typeface="Arial"/>
                <a:sym typeface="Arial"/>
              </a:rPr>
              <a:t>rayca@appstate.edu</a:t>
            </a:r>
            <a:endParaRPr dirty="0"/>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r>
              <a:rPr lang="en-US" sz="2000" dirty="0" err="1">
                <a:solidFill>
                  <a:schemeClr val="lt1"/>
                </a:solidFill>
                <a:latin typeface="Arial"/>
                <a:ea typeface="Arial"/>
                <a:cs typeface="Arial"/>
                <a:sym typeface="Arial"/>
              </a:rPr>
              <a:t>regionalcolleges.org</a:t>
            </a:r>
            <a:r>
              <a:rPr lang="en-US" sz="2000" dirty="0">
                <a:solidFill>
                  <a:schemeClr val="lt1"/>
                </a:solidFill>
                <a:latin typeface="Arial"/>
                <a:ea typeface="Arial"/>
                <a:cs typeface="Arial"/>
                <a:sym typeface="Arial"/>
              </a:rPr>
              <a:t> | </a:t>
            </a:r>
            <a:r>
              <a:rPr lang="en-US" sz="2000" dirty="0" err="1">
                <a:solidFill>
                  <a:schemeClr val="lt1"/>
                </a:solidFill>
                <a:latin typeface="Arial"/>
                <a:ea typeface="Arial"/>
                <a:cs typeface="Arial"/>
                <a:sym typeface="Arial"/>
              </a:rPr>
              <a:t>info@regionalcolleges.org</a:t>
            </a:r>
            <a:r>
              <a:rPr lang="en-US" sz="2000" dirty="0">
                <a:solidFill>
                  <a:schemeClr val="lt1"/>
                </a:solidFill>
                <a:latin typeface="Arial"/>
                <a:ea typeface="Arial"/>
                <a:cs typeface="Arial"/>
                <a:sym typeface="Arial"/>
              </a:rPr>
              <a:t> | @</a:t>
            </a:r>
            <a:r>
              <a:rPr lang="en-US" sz="2000" dirty="0" err="1">
                <a:solidFill>
                  <a:schemeClr val="lt1"/>
                </a:solidFill>
                <a:latin typeface="Arial"/>
                <a:ea typeface="Arial"/>
                <a:cs typeface="Arial"/>
                <a:sym typeface="Arial"/>
              </a:rPr>
              <a:t>ARRC_Research</a:t>
            </a:r>
            <a:endParaRPr sz="2000" dirty="0">
              <a:solidFill>
                <a:schemeClr val="lt1"/>
              </a:solidFill>
              <a:latin typeface="Arial"/>
              <a:ea typeface="Arial"/>
              <a:cs typeface="Arial"/>
              <a:sym typeface="Arial"/>
            </a:endParaRPr>
          </a:p>
        </p:txBody>
      </p:sp>
      <p:pic>
        <p:nvPicPr>
          <p:cNvPr id="4" name="Google Shape;234;p15">
            <a:extLst>
              <a:ext uri="{FF2B5EF4-FFF2-40B4-BE49-F238E27FC236}">
                <a16:creationId xmlns:a16="http://schemas.microsoft.com/office/drawing/2014/main" id="{72110966-5C3C-24EA-BBF3-C2FCC6052B63}"/>
              </a:ext>
            </a:extLst>
          </p:cNvPr>
          <p:cNvPicPr preferRelativeResize="0"/>
          <p:nvPr/>
        </p:nvPicPr>
        <p:blipFill rotWithShape="1">
          <a:blip r:embed="rId7">
            <a:alphaModFix/>
          </a:blip>
          <a:srcRect/>
          <a:stretch/>
        </p:blipFill>
        <p:spPr>
          <a:xfrm flipH="1">
            <a:off x="2450182" y="5308251"/>
            <a:ext cx="271226" cy="2916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p:nvPr/>
        </p:nvSpPr>
        <p:spPr>
          <a:xfrm>
            <a:off x="272142" y="249416"/>
            <a:ext cx="11647716" cy="8725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dirty="0">
                <a:solidFill>
                  <a:srgbClr val="929292"/>
                </a:solidFill>
                <a:latin typeface="Arial"/>
                <a:ea typeface="Arial"/>
                <a:cs typeface="Arial"/>
                <a:sym typeface="Arial"/>
              </a:rPr>
              <a:t>About ARRC</a:t>
            </a:r>
            <a:endParaRPr dirty="0"/>
          </a:p>
        </p:txBody>
      </p:sp>
      <p:pic>
        <p:nvPicPr>
          <p:cNvPr id="92" name="Google Shape;92;p2" descr="Shape, rectangle&#10;&#10;Description automatically generated"/>
          <p:cNvPicPr preferRelativeResize="0"/>
          <p:nvPr/>
        </p:nvPicPr>
        <p:blipFill rotWithShape="1">
          <a:blip r:embed="rId3">
            <a:alphaModFix/>
          </a:blip>
          <a:srcRect/>
          <a:stretch/>
        </p:blipFill>
        <p:spPr>
          <a:xfrm>
            <a:off x="0" y="1150900"/>
            <a:ext cx="12192000" cy="5707099"/>
          </a:xfrm>
          <a:prstGeom prst="rect">
            <a:avLst/>
          </a:prstGeom>
          <a:noFill/>
          <a:ln>
            <a:noFill/>
          </a:ln>
        </p:spPr>
      </p:pic>
      <p:sp>
        <p:nvSpPr>
          <p:cNvPr id="93" name="Google Shape;93;p2"/>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2</a:t>
            </a:fld>
            <a:endParaRPr sz="1000">
              <a:solidFill>
                <a:schemeClr val="lt1"/>
              </a:solidFill>
              <a:latin typeface="Arial"/>
              <a:ea typeface="Arial"/>
              <a:cs typeface="Arial"/>
              <a:sym typeface="Arial"/>
            </a:endParaRPr>
          </a:p>
        </p:txBody>
      </p:sp>
      <p:pic>
        <p:nvPicPr>
          <p:cNvPr id="94" name="Google Shape;94;p2"/>
          <p:cNvPicPr preferRelativeResize="0"/>
          <p:nvPr/>
        </p:nvPicPr>
        <p:blipFill rotWithShape="1">
          <a:blip r:embed="rId4">
            <a:alphaModFix/>
          </a:blip>
          <a:srcRect b="33514"/>
          <a:stretch/>
        </p:blipFill>
        <p:spPr>
          <a:xfrm>
            <a:off x="396708" y="1093025"/>
            <a:ext cx="11795292" cy="57876"/>
          </a:xfrm>
          <a:prstGeom prst="rect">
            <a:avLst/>
          </a:prstGeom>
          <a:noFill/>
          <a:ln>
            <a:noFill/>
          </a:ln>
        </p:spPr>
      </p:pic>
      <p:sp>
        <p:nvSpPr>
          <p:cNvPr id="95" name="Google Shape;95;p2"/>
          <p:cNvSpPr/>
          <p:nvPr/>
        </p:nvSpPr>
        <p:spPr>
          <a:xfrm>
            <a:off x="283027" y="1402228"/>
            <a:ext cx="11415033"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56380"/>
                </a:solidFill>
                <a:latin typeface="Arial"/>
                <a:ea typeface="Arial"/>
                <a:cs typeface="Arial"/>
                <a:sym typeface="Arial"/>
              </a:rPr>
              <a:t>Established in 2020 with seed funding from the Joyce Foundation, the Alliance for Research on Regional Colleges (ARRC, “arc”) is a research collaborative and resource hub with the mission of increasing appreciation for and understanding of regional colleges and their contributions to educational opportunity and community wellbeing. Since July 2021, ARRC has been officially housed at Appalachian State University.</a:t>
            </a:r>
            <a:endParaRPr/>
          </a:p>
          <a:p>
            <a:pPr marL="0" marR="0" lvl="0" indent="0" algn="l" rtl="0">
              <a:spcBef>
                <a:spcPts val="0"/>
              </a:spcBef>
              <a:spcAft>
                <a:spcPts val="0"/>
              </a:spcAft>
              <a:buNone/>
            </a:pPr>
            <a:endParaRPr sz="3200">
              <a:solidFill>
                <a:srgbClr val="056380"/>
              </a:solidFill>
              <a:latin typeface="Arial"/>
              <a:ea typeface="Arial"/>
              <a:cs typeface="Arial"/>
              <a:sym typeface="Arial"/>
            </a:endParaRPr>
          </a:p>
        </p:txBody>
      </p:sp>
      <p:pic>
        <p:nvPicPr>
          <p:cNvPr id="96" name="Google Shape;96;p2"/>
          <p:cNvPicPr preferRelativeResize="0"/>
          <p:nvPr/>
        </p:nvPicPr>
        <p:blipFill rotWithShape="1">
          <a:blip r:embed="rId5">
            <a:alphaModFix/>
          </a:blip>
          <a:srcRect/>
          <a:stretch/>
        </p:blipFill>
        <p:spPr>
          <a:xfrm>
            <a:off x="4132231" y="5079579"/>
            <a:ext cx="3716624" cy="1370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272142" y="245191"/>
            <a:ext cx="1164771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dirty="0">
                <a:solidFill>
                  <a:srgbClr val="929292"/>
                </a:solidFill>
              </a:rPr>
              <a:t>Board of Directors</a:t>
            </a:r>
            <a:endParaRPr dirty="0"/>
          </a:p>
        </p:txBody>
      </p:sp>
      <p:pic>
        <p:nvPicPr>
          <p:cNvPr id="102" name="Google Shape;102;p3" descr="Shape, rectangle&#10;&#10;Description automatically generated"/>
          <p:cNvPicPr preferRelativeResize="0"/>
          <p:nvPr/>
        </p:nvPicPr>
        <p:blipFill rotWithShape="1">
          <a:blip r:embed="rId3">
            <a:alphaModFix/>
          </a:blip>
          <a:srcRect/>
          <a:stretch/>
        </p:blipFill>
        <p:spPr>
          <a:xfrm>
            <a:off x="0" y="1150900"/>
            <a:ext cx="12192000" cy="5707099"/>
          </a:xfrm>
          <a:prstGeom prst="rect">
            <a:avLst/>
          </a:prstGeom>
          <a:noFill/>
          <a:ln>
            <a:noFill/>
          </a:ln>
        </p:spPr>
      </p:pic>
      <p:sp>
        <p:nvSpPr>
          <p:cNvPr id="103" name="Google Shape;103;p3"/>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3</a:t>
            </a:fld>
            <a:endParaRPr sz="1000">
              <a:solidFill>
                <a:schemeClr val="lt1"/>
              </a:solidFill>
              <a:latin typeface="Arial"/>
              <a:ea typeface="Arial"/>
              <a:cs typeface="Arial"/>
              <a:sym typeface="Arial"/>
            </a:endParaRPr>
          </a:p>
        </p:txBody>
      </p:sp>
      <p:pic>
        <p:nvPicPr>
          <p:cNvPr id="104" name="Google Shape;104;p3"/>
          <p:cNvPicPr preferRelativeResize="0"/>
          <p:nvPr/>
        </p:nvPicPr>
        <p:blipFill rotWithShape="1">
          <a:blip r:embed="rId4">
            <a:alphaModFix/>
          </a:blip>
          <a:srcRect b="33514"/>
          <a:stretch/>
        </p:blipFill>
        <p:spPr>
          <a:xfrm>
            <a:off x="396708" y="1093025"/>
            <a:ext cx="11795292" cy="57876"/>
          </a:xfrm>
          <a:prstGeom prst="rect">
            <a:avLst/>
          </a:prstGeom>
          <a:noFill/>
          <a:ln>
            <a:noFill/>
          </a:ln>
        </p:spPr>
      </p:pic>
      <p:pic>
        <p:nvPicPr>
          <p:cNvPr id="105" name="Google Shape;105;p3"/>
          <p:cNvPicPr preferRelativeResize="0"/>
          <p:nvPr/>
        </p:nvPicPr>
        <p:blipFill rotWithShape="1">
          <a:blip r:embed="rId5">
            <a:alphaModFix/>
          </a:blip>
          <a:srcRect/>
          <a:stretch/>
        </p:blipFill>
        <p:spPr>
          <a:xfrm>
            <a:off x="4914862" y="1203311"/>
            <a:ext cx="1593640" cy="2198890"/>
          </a:xfrm>
          <a:prstGeom prst="rect">
            <a:avLst/>
          </a:prstGeom>
          <a:noFill/>
          <a:ln>
            <a:noFill/>
          </a:ln>
        </p:spPr>
      </p:pic>
      <p:pic>
        <p:nvPicPr>
          <p:cNvPr id="106" name="Google Shape;106;p3"/>
          <p:cNvPicPr preferRelativeResize="0"/>
          <p:nvPr/>
        </p:nvPicPr>
        <p:blipFill rotWithShape="1">
          <a:blip r:embed="rId6">
            <a:alphaModFix/>
          </a:blip>
          <a:srcRect/>
          <a:stretch/>
        </p:blipFill>
        <p:spPr>
          <a:xfrm>
            <a:off x="396708" y="1220214"/>
            <a:ext cx="1569773" cy="2093030"/>
          </a:xfrm>
          <a:prstGeom prst="rect">
            <a:avLst/>
          </a:prstGeom>
          <a:noFill/>
          <a:ln>
            <a:noFill/>
          </a:ln>
        </p:spPr>
      </p:pic>
      <p:pic>
        <p:nvPicPr>
          <p:cNvPr id="107" name="Google Shape;107;p3"/>
          <p:cNvPicPr preferRelativeResize="0"/>
          <p:nvPr/>
        </p:nvPicPr>
        <p:blipFill rotWithShape="1">
          <a:blip r:embed="rId7">
            <a:alphaModFix/>
          </a:blip>
          <a:srcRect/>
          <a:stretch/>
        </p:blipFill>
        <p:spPr>
          <a:xfrm>
            <a:off x="7026061" y="3418981"/>
            <a:ext cx="1875183" cy="1875183"/>
          </a:xfrm>
          <a:prstGeom prst="rect">
            <a:avLst/>
          </a:prstGeom>
          <a:noFill/>
          <a:ln>
            <a:noFill/>
          </a:ln>
        </p:spPr>
      </p:pic>
      <p:sp>
        <p:nvSpPr>
          <p:cNvPr id="108" name="Google Shape;108;p3"/>
          <p:cNvSpPr txBox="1"/>
          <p:nvPr/>
        </p:nvSpPr>
        <p:spPr>
          <a:xfrm>
            <a:off x="4489002" y="3587406"/>
            <a:ext cx="244535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Dr. Alisa Fryar</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Director of Data</a:t>
            </a:r>
            <a:endParaRPr/>
          </a:p>
          <a:p>
            <a:pPr marL="0" marR="0" lvl="0" indent="0" algn="ctr" rtl="0">
              <a:spcBef>
                <a:spcPts val="0"/>
              </a:spcBef>
              <a:spcAft>
                <a:spcPts val="0"/>
              </a:spcAft>
              <a:buNone/>
            </a:pPr>
            <a:r>
              <a:rPr lang="en-US" sz="1800" i="1">
                <a:solidFill>
                  <a:schemeClr val="dk1"/>
                </a:solidFill>
                <a:latin typeface="Calibri"/>
                <a:ea typeface="Calibri"/>
                <a:cs typeface="Calibri"/>
                <a:sym typeface="Calibri"/>
              </a:rPr>
              <a:t>University of Oklahoma</a:t>
            </a:r>
            <a:endParaRPr/>
          </a:p>
        </p:txBody>
      </p:sp>
      <p:sp>
        <p:nvSpPr>
          <p:cNvPr id="109" name="Google Shape;109;p3"/>
          <p:cNvSpPr txBox="1"/>
          <p:nvPr/>
        </p:nvSpPr>
        <p:spPr>
          <a:xfrm>
            <a:off x="2212152" y="5253263"/>
            <a:ext cx="244535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Dr. Cecilia Orphan</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Director of Partnerships</a:t>
            </a:r>
            <a:endParaRPr/>
          </a:p>
          <a:p>
            <a:pPr marL="0" marR="0" lvl="0" indent="0" algn="ctr" rtl="0">
              <a:spcBef>
                <a:spcPts val="0"/>
              </a:spcBef>
              <a:spcAft>
                <a:spcPts val="0"/>
              </a:spcAft>
              <a:buNone/>
            </a:pPr>
            <a:r>
              <a:rPr lang="en-US" sz="1800" i="1">
                <a:solidFill>
                  <a:schemeClr val="dk1"/>
                </a:solidFill>
                <a:latin typeface="Calibri"/>
                <a:ea typeface="Calibri"/>
                <a:cs typeface="Calibri"/>
                <a:sym typeface="Calibri"/>
              </a:rPr>
              <a:t>University of Denver</a:t>
            </a:r>
            <a:endParaRPr/>
          </a:p>
        </p:txBody>
      </p:sp>
      <p:sp>
        <p:nvSpPr>
          <p:cNvPr id="110" name="Google Shape;110;p3"/>
          <p:cNvSpPr txBox="1"/>
          <p:nvPr/>
        </p:nvSpPr>
        <p:spPr>
          <a:xfrm>
            <a:off x="-13452" y="3542784"/>
            <a:ext cx="229186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Dr. Andrew Koricich</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Executive Director</a:t>
            </a:r>
            <a:endParaRPr/>
          </a:p>
          <a:p>
            <a:pPr marL="0" marR="0" lvl="0" indent="0" algn="ctr" rtl="0">
              <a:spcBef>
                <a:spcPts val="0"/>
              </a:spcBef>
              <a:spcAft>
                <a:spcPts val="0"/>
              </a:spcAft>
              <a:buNone/>
            </a:pPr>
            <a:r>
              <a:rPr lang="en-US" sz="1800" i="1">
                <a:solidFill>
                  <a:schemeClr val="dk1"/>
                </a:solidFill>
                <a:latin typeface="Calibri"/>
                <a:ea typeface="Calibri"/>
                <a:cs typeface="Calibri"/>
                <a:sym typeface="Calibri"/>
              </a:rPr>
              <a:t>Appalachian State University</a:t>
            </a:r>
            <a:endParaRPr/>
          </a:p>
        </p:txBody>
      </p:sp>
      <p:sp>
        <p:nvSpPr>
          <p:cNvPr id="111" name="Google Shape;111;p3"/>
          <p:cNvSpPr txBox="1"/>
          <p:nvPr/>
        </p:nvSpPr>
        <p:spPr>
          <a:xfrm>
            <a:off x="6294354" y="5350065"/>
            <a:ext cx="332866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Dr. Vanessa Sansone</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Director of Policy</a:t>
            </a:r>
            <a:endParaRPr dirty="0"/>
          </a:p>
          <a:p>
            <a:pPr marL="0" marR="0" lvl="0" indent="0" algn="ctr" rtl="0">
              <a:spcBef>
                <a:spcPts val="0"/>
              </a:spcBef>
              <a:spcAft>
                <a:spcPts val="0"/>
              </a:spcAft>
              <a:buNone/>
            </a:pPr>
            <a:r>
              <a:rPr lang="en-US" sz="1800" i="1" dirty="0">
                <a:solidFill>
                  <a:schemeClr val="dk1"/>
                </a:solidFill>
                <a:latin typeface="Calibri"/>
                <a:ea typeface="Calibri"/>
                <a:cs typeface="Calibri"/>
                <a:sym typeface="Calibri"/>
              </a:rPr>
              <a:t>University of Texas at </a:t>
            </a:r>
          </a:p>
          <a:p>
            <a:pPr marL="0" marR="0" lvl="0" indent="0" algn="ctr" rtl="0">
              <a:spcBef>
                <a:spcPts val="0"/>
              </a:spcBef>
              <a:spcAft>
                <a:spcPts val="0"/>
              </a:spcAft>
              <a:buNone/>
            </a:pPr>
            <a:r>
              <a:rPr lang="en-US" sz="1800" i="1" dirty="0">
                <a:solidFill>
                  <a:schemeClr val="dk1"/>
                </a:solidFill>
                <a:latin typeface="Calibri"/>
                <a:ea typeface="Calibri"/>
                <a:cs typeface="Calibri"/>
                <a:sym typeface="Calibri"/>
              </a:rPr>
              <a:t>San Antonio</a:t>
            </a:r>
            <a:endParaRPr dirty="0"/>
          </a:p>
        </p:txBody>
      </p:sp>
      <p:sp>
        <p:nvSpPr>
          <p:cNvPr id="112" name="Google Shape;112;p3"/>
          <p:cNvSpPr txBox="1"/>
          <p:nvPr/>
        </p:nvSpPr>
        <p:spPr>
          <a:xfrm>
            <a:off x="9042872" y="3587406"/>
            <a:ext cx="300749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Dr. Kevin McClure</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Director of Public Engagement</a:t>
            </a:r>
            <a:endParaRPr/>
          </a:p>
          <a:p>
            <a:pPr marL="0" marR="0" lvl="0" indent="0" algn="ctr" rtl="0">
              <a:spcBef>
                <a:spcPts val="0"/>
              </a:spcBef>
              <a:spcAft>
                <a:spcPts val="0"/>
              </a:spcAft>
              <a:buNone/>
            </a:pPr>
            <a:r>
              <a:rPr lang="en-US" sz="1800" i="1">
                <a:solidFill>
                  <a:schemeClr val="dk1"/>
                </a:solidFill>
                <a:latin typeface="Calibri"/>
                <a:ea typeface="Calibri"/>
                <a:cs typeface="Calibri"/>
                <a:sym typeface="Calibri"/>
              </a:rPr>
              <a:t>University of North </a:t>
            </a:r>
            <a:endParaRPr/>
          </a:p>
          <a:p>
            <a:pPr marL="0" marR="0" lvl="0" indent="0" algn="ctr" rtl="0">
              <a:spcBef>
                <a:spcPts val="0"/>
              </a:spcBef>
              <a:spcAft>
                <a:spcPts val="0"/>
              </a:spcAft>
              <a:buNone/>
            </a:pPr>
            <a:r>
              <a:rPr lang="en-US" sz="1800" i="1">
                <a:solidFill>
                  <a:schemeClr val="dk1"/>
                </a:solidFill>
                <a:latin typeface="Calibri"/>
                <a:ea typeface="Calibri"/>
                <a:cs typeface="Calibri"/>
                <a:sym typeface="Calibri"/>
              </a:rPr>
              <a:t>Carolina Wilmington</a:t>
            </a:r>
            <a:endParaRPr/>
          </a:p>
        </p:txBody>
      </p:sp>
      <p:pic>
        <p:nvPicPr>
          <p:cNvPr id="113" name="Google Shape;113;p3"/>
          <p:cNvPicPr preferRelativeResize="0"/>
          <p:nvPr/>
        </p:nvPicPr>
        <p:blipFill rotWithShape="1">
          <a:blip r:embed="rId8">
            <a:alphaModFix/>
          </a:blip>
          <a:srcRect/>
          <a:stretch/>
        </p:blipFill>
        <p:spPr>
          <a:xfrm>
            <a:off x="2182429" y="3429000"/>
            <a:ext cx="2402555" cy="1801916"/>
          </a:xfrm>
          <a:prstGeom prst="rect">
            <a:avLst/>
          </a:prstGeom>
          <a:noFill/>
          <a:ln>
            <a:noFill/>
          </a:ln>
        </p:spPr>
      </p:pic>
      <p:pic>
        <p:nvPicPr>
          <p:cNvPr id="114" name="Google Shape;114;p3"/>
          <p:cNvPicPr preferRelativeResize="0"/>
          <p:nvPr/>
        </p:nvPicPr>
        <p:blipFill>
          <a:blip r:embed="rId9">
            <a:alphaModFix/>
          </a:blip>
          <a:stretch>
            <a:fillRect/>
          </a:stretch>
        </p:blipFill>
        <p:spPr>
          <a:xfrm>
            <a:off x="9623025" y="1392663"/>
            <a:ext cx="1969351" cy="197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4" name="Google Shape;154;p7"/>
          <p:cNvPicPr preferRelativeResize="0"/>
          <p:nvPr/>
        </p:nvPicPr>
        <p:blipFill rotWithShape="1">
          <a:blip r:embed="rId3">
            <a:alphaModFix/>
          </a:blip>
          <a:srcRect b="33514"/>
          <a:stretch/>
        </p:blipFill>
        <p:spPr>
          <a:xfrm>
            <a:off x="396708" y="1093025"/>
            <a:ext cx="11795292" cy="57876"/>
          </a:xfrm>
          <a:prstGeom prst="rect">
            <a:avLst/>
          </a:prstGeom>
          <a:noFill/>
          <a:ln>
            <a:noFill/>
          </a:ln>
        </p:spPr>
      </p:pic>
      <p:sp>
        <p:nvSpPr>
          <p:cNvPr id="151" name="Google Shape;151;p7"/>
          <p:cNvSpPr/>
          <p:nvPr/>
        </p:nvSpPr>
        <p:spPr>
          <a:xfrm>
            <a:off x="272141" y="249416"/>
            <a:ext cx="1164771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400" dirty="0">
                <a:solidFill>
                  <a:srgbClr val="929292"/>
                </a:solidFill>
                <a:latin typeface="Arial"/>
                <a:ea typeface="Arial"/>
                <a:cs typeface="Arial"/>
                <a:sym typeface="Arial"/>
              </a:rPr>
              <a:t>Student Experiences in Appalachia</a:t>
            </a:r>
            <a:endParaRPr sz="5400" dirty="0"/>
          </a:p>
        </p:txBody>
      </p:sp>
      <p:pic>
        <p:nvPicPr>
          <p:cNvPr id="152" name="Google Shape;152;p7" descr="Shape, rectangle&#10;&#10;Description automatically generated"/>
          <p:cNvPicPr preferRelativeResize="0"/>
          <p:nvPr/>
        </p:nvPicPr>
        <p:blipFill rotWithShape="1">
          <a:blip r:embed="rId4">
            <a:alphaModFix/>
          </a:blip>
          <a:srcRect/>
          <a:stretch/>
        </p:blipFill>
        <p:spPr>
          <a:xfrm>
            <a:off x="0" y="1150900"/>
            <a:ext cx="12192000" cy="5707099"/>
          </a:xfrm>
          <a:prstGeom prst="rect">
            <a:avLst/>
          </a:prstGeom>
          <a:noFill/>
          <a:ln>
            <a:noFill/>
          </a:ln>
        </p:spPr>
      </p:pic>
      <p:sp>
        <p:nvSpPr>
          <p:cNvPr id="153" name="Google Shape;153;p7"/>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4</a:t>
            </a:fld>
            <a:endParaRPr sz="1000">
              <a:solidFill>
                <a:schemeClr val="lt1"/>
              </a:solidFill>
              <a:latin typeface="Arial"/>
              <a:ea typeface="Arial"/>
              <a:cs typeface="Arial"/>
              <a:sym typeface="Arial"/>
            </a:endParaRPr>
          </a:p>
        </p:txBody>
      </p:sp>
      <p:sp>
        <p:nvSpPr>
          <p:cNvPr id="155" name="Google Shape;155;p7"/>
          <p:cNvSpPr/>
          <p:nvPr/>
        </p:nvSpPr>
        <p:spPr>
          <a:xfrm>
            <a:off x="388483" y="1379932"/>
            <a:ext cx="11415033" cy="486282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Bachelor’s degree-holding rates in Appalachia are only about 77% that of the national average.</a:t>
            </a:r>
          </a:p>
          <a:p>
            <a:pPr marL="457200" marR="0" lvl="0" indent="-457200" algn="l" rtl="0">
              <a:spcBef>
                <a:spcPts val="0"/>
              </a:spcBef>
              <a:spcAft>
                <a:spcPts val="0"/>
              </a:spcAft>
              <a:buClr>
                <a:srgbClr val="056380"/>
              </a:buClr>
              <a:buSzPts val="3200"/>
              <a:buFont typeface="Arial"/>
              <a:buChar char="•"/>
            </a:pPr>
            <a:endParaRPr lang="en-US" sz="18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More students at broad-access institutions (BAIs) in rural Appalachia attend full-time than outside of Appalachia</a:t>
            </a:r>
          </a:p>
          <a:p>
            <a:pPr marL="457200" marR="0" lvl="0" indent="-457200" algn="l" rtl="0">
              <a:spcBef>
                <a:spcPts val="0"/>
              </a:spcBef>
              <a:spcAft>
                <a:spcPts val="0"/>
              </a:spcAft>
              <a:buClr>
                <a:srgbClr val="056380"/>
              </a:buClr>
              <a:buSzPts val="3200"/>
              <a:buFont typeface="Arial"/>
              <a:buChar char="•"/>
            </a:pPr>
            <a:endParaRPr lang="en-US" sz="18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A larger percentage of students at Appalachian BAIs receive Pell grants</a:t>
            </a:r>
          </a:p>
          <a:p>
            <a:pPr marL="457200" marR="0" lvl="0" indent="-457200" algn="l" rtl="0">
              <a:spcBef>
                <a:spcPts val="0"/>
              </a:spcBef>
              <a:spcAft>
                <a:spcPts val="0"/>
              </a:spcAft>
              <a:buClr>
                <a:srgbClr val="056380"/>
              </a:buClr>
              <a:buSzPts val="3200"/>
              <a:buFont typeface="Arial"/>
              <a:buChar char="•"/>
            </a:pPr>
            <a:endParaRPr lang="en-US" sz="18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Overall, 6-year graduation rates are higher at rural BAIs in Appalachia than outside, including among Pell recipients</a:t>
            </a:r>
          </a:p>
        </p:txBody>
      </p:sp>
    </p:spTree>
    <p:extLst>
      <p:ext uri="{BB962C8B-B14F-4D97-AF65-F5344CB8AC3E}">
        <p14:creationId xmlns:p14="http://schemas.microsoft.com/office/powerpoint/2010/main" val="254773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4" name="Google Shape;154;p7"/>
          <p:cNvPicPr preferRelativeResize="0"/>
          <p:nvPr/>
        </p:nvPicPr>
        <p:blipFill rotWithShape="1">
          <a:blip r:embed="rId3">
            <a:alphaModFix/>
          </a:blip>
          <a:srcRect b="33514"/>
          <a:stretch/>
        </p:blipFill>
        <p:spPr>
          <a:xfrm>
            <a:off x="396708" y="1093025"/>
            <a:ext cx="11795292" cy="57876"/>
          </a:xfrm>
          <a:prstGeom prst="rect">
            <a:avLst/>
          </a:prstGeom>
          <a:noFill/>
          <a:ln>
            <a:noFill/>
          </a:ln>
        </p:spPr>
      </p:pic>
      <p:sp>
        <p:nvSpPr>
          <p:cNvPr id="151" name="Google Shape;151;p7"/>
          <p:cNvSpPr/>
          <p:nvPr/>
        </p:nvSpPr>
        <p:spPr>
          <a:xfrm>
            <a:off x="272141" y="249416"/>
            <a:ext cx="11647716"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929292"/>
                </a:solidFill>
                <a:effectLst/>
                <a:uLnTx/>
                <a:uFillTx/>
                <a:latin typeface="Arial"/>
                <a:ea typeface="Arial"/>
                <a:cs typeface="Arial"/>
                <a:sym typeface="Arial"/>
              </a:rPr>
              <a:t>Student Experiences in Appalachia</a:t>
            </a:r>
            <a:endParaRPr kumimoji="0" lang="en-US" sz="5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2" name="Google Shape;152;p7" descr="Shape, rectangle&#10;&#10;Description automatically generated"/>
          <p:cNvPicPr preferRelativeResize="0"/>
          <p:nvPr/>
        </p:nvPicPr>
        <p:blipFill rotWithShape="1">
          <a:blip r:embed="rId4">
            <a:alphaModFix/>
          </a:blip>
          <a:srcRect/>
          <a:stretch/>
        </p:blipFill>
        <p:spPr>
          <a:xfrm>
            <a:off x="0" y="1150900"/>
            <a:ext cx="12192000" cy="5707099"/>
          </a:xfrm>
          <a:prstGeom prst="rect">
            <a:avLst/>
          </a:prstGeom>
          <a:noFill/>
          <a:ln>
            <a:noFill/>
          </a:ln>
        </p:spPr>
      </p:pic>
      <p:sp>
        <p:nvSpPr>
          <p:cNvPr id="153" name="Google Shape;153;p7"/>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5</a:t>
            </a:fld>
            <a:endParaRPr sz="1000">
              <a:solidFill>
                <a:schemeClr val="lt1"/>
              </a:solidFill>
              <a:latin typeface="Arial"/>
              <a:ea typeface="Arial"/>
              <a:cs typeface="Arial"/>
              <a:sym typeface="Arial"/>
            </a:endParaRPr>
          </a:p>
        </p:txBody>
      </p:sp>
      <p:sp>
        <p:nvSpPr>
          <p:cNvPr id="155" name="Google Shape;155;p7"/>
          <p:cNvSpPr/>
          <p:nvPr/>
        </p:nvSpPr>
        <p:spPr>
          <a:xfrm>
            <a:off x="388483" y="1379932"/>
            <a:ext cx="11415033" cy="406261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Compared to rural and urban </a:t>
            </a:r>
            <a:r>
              <a:rPr lang="en-US" sz="3200" i="1" dirty="0">
                <a:solidFill>
                  <a:srgbClr val="056380"/>
                </a:solidFill>
              </a:rPr>
              <a:t>non-BAIs</a:t>
            </a:r>
            <a:r>
              <a:rPr lang="en-US" sz="3200" dirty="0">
                <a:solidFill>
                  <a:srgbClr val="056380"/>
                </a:solidFill>
              </a:rPr>
              <a:t> in the region, rural BAIs still enroll larger shares of Pell grant recipients.</a:t>
            </a:r>
          </a:p>
          <a:p>
            <a:pPr marL="914400" marR="0" lvl="1"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r>
              <a:rPr kumimoji="0" lang="en-US" sz="2800" b="0" i="0" u="none" strike="noStrike" kern="0" cap="none" spc="0" normalizeH="0" baseline="0" noProof="0" dirty="0">
                <a:ln>
                  <a:noFill/>
                </a:ln>
                <a:solidFill>
                  <a:srgbClr val="056380"/>
                </a:solidFill>
                <a:effectLst/>
                <a:uLnTx/>
                <a:uFillTx/>
                <a:latin typeface="Arial"/>
                <a:ea typeface="Arial"/>
                <a:cs typeface="Arial"/>
                <a:sym typeface="Arial"/>
              </a:rPr>
              <a:t>However, graduation rates for Pell recipients is much lower than at rural and urban non-BAIs in Appalachia.</a:t>
            </a:r>
          </a:p>
          <a:p>
            <a:pPr marL="914400" marR="0" lvl="1"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endParaRPr kumimoji="0" lang="en-US" sz="2800" b="0" i="0" u="none" strike="noStrike" kern="0" cap="none" spc="0" normalizeH="0" baseline="0" noProof="0" dirty="0">
              <a:ln>
                <a:noFill/>
              </a:ln>
              <a:solidFill>
                <a:srgbClr val="056380"/>
              </a:solidFill>
              <a:effectLst/>
              <a:uLnTx/>
              <a:uFillTx/>
              <a:latin typeface="Arial"/>
              <a:ea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r>
              <a:rPr kumimoji="0" lang="en-US" sz="3200" b="0" i="0" u="none" strike="noStrike" kern="0" cap="none" spc="0" normalizeH="0" baseline="0" noProof="0" dirty="0">
                <a:ln>
                  <a:noFill/>
                </a:ln>
                <a:solidFill>
                  <a:srgbClr val="056380"/>
                </a:solidFill>
                <a:effectLst/>
                <a:uLnTx/>
                <a:uFillTx/>
                <a:latin typeface="Arial"/>
                <a:cs typeface="Arial"/>
                <a:sym typeface="Arial"/>
              </a:rPr>
              <a:t>One factor that encourages success among this student population is a sense of </a:t>
            </a:r>
            <a:r>
              <a:rPr kumimoji="0" lang="en-US" sz="3200" b="0" i="1" u="none" strike="noStrike" kern="0" cap="none" spc="0" normalizeH="0" baseline="0" noProof="0" dirty="0">
                <a:ln>
                  <a:noFill/>
                </a:ln>
                <a:solidFill>
                  <a:srgbClr val="056380"/>
                </a:solidFill>
                <a:effectLst/>
                <a:uLnTx/>
                <a:uFillTx/>
                <a:latin typeface="Arial"/>
                <a:cs typeface="Arial"/>
                <a:sym typeface="Arial"/>
              </a:rPr>
              <a:t>belonging</a:t>
            </a:r>
            <a:r>
              <a:rPr kumimoji="0" lang="en-US" sz="3200" b="0" u="none" strike="noStrike" kern="0" cap="none" spc="0" normalizeH="0" baseline="0" noProof="0" dirty="0">
                <a:ln>
                  <a:noFill/>
                </a:ln>
                <a:solidFill>
                  <a:srgbClr val="056380"/>
                </a:solidFill>
                <a:effectLst/>
                <a:uLnTx/>
                <a:uFillTx/>
                <a:latin typeface="Arial"/>
                <a:cs typeface="Arial"/>
                <a:sym typeface="Arial"/>
              </a:rPr>
              <a:t> on campus and in </a:t>
            </a:r>
            <a:r>
              <a:rPr lang="en-US" sz="3200" dirty="0">
                <a:solidFill>
                  <a:srgbClr val="056380"/>
                </a:solidFill>
              </a:rPr>
              <a:t>academic spaces.</a:t>
            </a:r>
            <a:endParaRPr kumimoji="0" lang="en-US" sz="3200" b="0" i="0" u="none" strike="noStrike" kern="0" cap="none" spc="0" normalizeH="0" baseline="0" noProof="0" dirty="0">
              <a:ln>
                <a:noFill/>
              </a:ln>
              <a:solidFill>
                <a:srgbClr val="056380"/>
              </a:solidFill>
              <a:effectLst/>
              <a:uLnTx/>
              <a:uFillTx/>
              <a:latin typeface="Arial"/>
              <a:cs typeface="Arial"/>
              <a:sym typeface="Arial"/>
            </a:endParaRPr>
          </a:p>
          <a:p>
            <a:pPr marL="914400" marR="0" lvl="1"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endParaRPr dirty="0"/>
          </a:p>
        </p:txBody>
      </p:sp>
    </p:spTree>
    <p:extLst>
      <p:ext uri="{BB962C8B-B14F-4D97-AF65-F5344CB8AC3E}">
        <p14:creationId xmlns:p14="http://schemas.microsoft.com/office/powerpoint/2010/main" val="176155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4" name="Google Shape;154;p7"/>
          <p:cNvPicPr preferRelativeResize="0"/>
          <p:nvPr/>
        </p:nvPicPr>
        <p:blipFill rotWithShape="1">
          <a:blip r:embed="rId3">
            <a:alphaModFix/>
          </a:blip>
          <a:srcRect b="33514"/>
          <a:stretch/>
        </p:blipFill>
        <p:spPr>
          <a:xfrm>
            <a:off x="396708" y="1093025"/>
            <a:ext cx="11795292" cy="57876"/>
          </a:xfrm>
          <a:prstGeom prst="rect">
            <a:avLst/>
          </a:prstGeom>
          <a:noFill/>
          <a:ln>
            <a:noFill/>
          </a:ln>
        </p:spPr>
      </p:pic>
      <p:sp>
        <p:nvSpPr>
          <p:cNvPr id="151" name="Google Shape;151;p7"/>
          <p:cNvSpPr/>
          <p:nvPr/>
        </p:nvSpPr>
        <p:spPr>
          <a:xfrm>
            <a:off x="272141" y="252769"/>
            <a:ext cx="1164771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dirty="0">
                <a:solidFill>
                  <a:srgbClr val="929292"/>
                </a:solidFill>
                <a:latin typeface="Arial"/>
                <a:ea typeface="Arial"/>
                <a:cs typeface="Arial"/>
                <a:sym typeface="Arial"/>
              </a:rPr>
              <a:t>Colleges as Anchor Institutions</a:t>
            </a:r>
            <a:endParaRPr dirty="0"/>
          </a:p>
        </p:txBody>
      </p:sp>
      <p:pic>
        <p:nvPicPr>
          <p:cNvPr id="152" name="Google Shape;152;p7" descr="Shape, rectangle&#10;&#10;Description automatically generated"/>
          <p:cNvPicPr preferRelativeResize="0"/>
          <p:nvPr/>
        </p:nvPicPr>
        <p:blipFill rotWithShape="1">
          <a:blip r:embed="rId4">
            <a:alphaModFix/>
          </a:blip>
          <a:srcRect/>
          <a:stretch/>
        </p:blipFill>
        <p:spPr>
          <a:xfrm>
            <a:off x="0" y="1150900"/>
            <a:ext cx="12192000" cy="5707099"/>
          </a:xfrm>
          <a:prstGeom prst="rect">
            <a:avLst/>
          </a:prstGeom>
          <a:noFill/>
          <a:ln>
            <a:noFill/>
          </a:ln>
        </p:spPr>
      </p:pic>
      <p:sp>
        <p:nvSpPr>
          <p:cNvPr id="153" name="Google Shape;153;p7"/>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6</a:t>
            </a:fld>
            <a:endParaRPr sz="1000">
              <a:solidFill>
                <a:schemeClr val="lt1"/>
              </a:solidFill>
              <a:latin typeface="Arial"/>
              <a:ea typeface="Arial"/>
              <a:cs typeface="Arial"/>
              <a:sym typeface="Arial"/>
            </a:endParaRPr>
          </a:p>
        </p:txBody>
      </p:sp>
      <p:sp>
        <p:nvSpPr>
          <p:cNvPr id="155" name="Google Shape;155;p7"/>
          <p:cNvSpPr/>
          <p:nvPr/>
        </p:nvSpPr>
        <p:spPr>
          <a:xfrm>
            <a:off x="388483" y="1379932"/>
            <a:ext cx="11415033" cy="218761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What are “anchor institutions?”</a:t>
            </a:r>
          </a:p>
          <a:p>
            <a:pPr marL="914400" marR="0" lvl="1"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r>
              <a:rPr kumimoji="0" lang="en-US" sz="2800" b="0" i="0" u="none" strike="noStrike" kern="0" cap="none" spc="0" normalizeH="0" baseline="0" noProof="0" dirty="0">
                <a:ln>
                  <a:noFill/>
                </a:ln>
                <a:solidFill>
                  <a:srgbClr val="056380"/>
                </a:solidFill>
                <a:effectLst/>
                <a:uLnTx/>
                <a:uFillTx/>
                <a:latin typeface="Arial"/>
                <a:ea typeface="Arial"/>
                <a:cs typeface="Arial"/>
                <a:sym typeface="Arial"/>
              </a:rPr>
              <a:t>Place-bound entities and vital to the wellbeing of their regions.</a:t>
            </a:r>
          </a:p>
          <a:p>
            <a:pPr marL="914400" marR="0" lvl="1"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r>
              <a:rPr lang="en-US" sz="2800" dirty="0">
                <a:solidFill>
                  <a:srgbClr val="056380"/>
                </a:solidFill>
              </a:rPr>
              <a:t>Hospitals, schools, colleges, social services, etc.</a:t>
            </a:r>
            <a:endParaRPr kumimoji="0" lang="en-US" sz="2800" b="0" i="0" u="none" strike="noStrike" kern="0" cap="none" spc="0" normalizeH="0" baseline="0" noProof="0" dirty="0">
              <a:ln>
                <a:noFill/>
              </a:ln>
              <a:solidFill>
                <a:srgbClr val="056380"/>
              </a:solidFill>
              <a:effectLst/>
              <a:uLnTx/>
              <a:uFillTx/>
              <a:latin typeface="Arial"/>
              <a:ea typeface="Arial"/>
              <a:cs typeface="Arial"/>
              <a:sym typeface="Arial"/>
            </a:endParaRPr>
          </a:p>
          <a:p>
            <a:pPr marL="457200" marR="0" lvl="0" indent="-457200" algn="l" rtl="0">
              <a:spcBef>
                <a:spcPts val="0"/>
              </a:spcBef>
              <a:spcAft>
                <a:spcPts val="0"/>
              </a:spcAft>
              <a:buClr>
                <a:srgbClr val="056380"/>
              </a:buClr>
              <a:buSzPts val="3200"/>
              <a:buFont typeface="Arial"/>
              <a:buChar char="•"/>
            </a:pPr>
            <a:endParaRPr sz="2800" dirty="0"/>
          </a:p>
          <a:p>
            <a:pPr marL="0" marR="0" lvl="0" indent="0" algn="l" rtl="0">
              <a:lnSpc>
                <a:spcPct val="62500"/>
              </a:lnSpc>
              <a:spcBef>
                <a:spcPts val="0"/>
              </a:spcBef>
              <a:spcAft>
                <a:spcPts val="0"/>
              </a:spcAft>
              <a:buNone/>
            </a:pPr>
            <a:endParaRPr sz="3200" b="1" dirty="0">
              <a:solidFill>
                <a:srgbClr val="056380"/>
              </a:solidFill>
              <a:latin typeface="Arial"/>
              <a:ea typeface="Arial"/>
              <a:cs typeface="Arial"/>
              <a:sym typeface="Arial"/>
            </a:endParaRPr>
          </a:p>
        </p:txBody>
      </p:sp>
      <p:pic>
        <p:nvPicPr>
          <p:cNvPr id="156" name="Google Shape;156;p7"/>
          <p:cNvPicPr preferRelativeResize="0"/>
          <p:nvPr/>
        </p:nvPicPr>
        <p:blipFill rotWithShape="1">
          <a:blip r:embed="rId5">
            <a:alphaModFix/>
          </a:blip>
          <a:srcRect/>
          <a:stretch/>
        </p:blipFill>
        <p:spPr>
          <a:xfrm>
            <a:off x="4330646" y="3028951"/>
            <a:ext cx="2413054" cy="3251231"/>
          </a:xfrm>
          <a:prstGeom prst="rect">
            <a:avLst/>
          </a:prstGeom>
          <a:noFill/>
          <a:ln w="1270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38098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p:nvPr/>
        </p:nvSpPr>
        <p:spPr>
          <a:xfrm>
            <a:off x="272141" y="252769"/>
            <a:ext cx="1164771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dirty="0">
                <a:solidFill>
                  <a:srgbClr val="929292"/>
                </a:solidFill>
                <a:latin typeface="Arial"/>
                <a:ea typeface="Arial"/>
                <a:cs typeface="Arial"/>
                <a:sym typeface="Arial"/>
              </a:rPr>
              <a:t>Colleges as Anchor Institutions</a:t>
            </a:r>
            <a:endParaRPr dirty="0"/>
          </a:p>
        </p:txBody>
      </p:sp>
      <p:pic>
        <p:nvPicPr>
          <p:cNvPr id="152" name="Google Shape;152;p7" descr="Shape, rectangle&#10;&#10;Description automatically generated"/>
          <p:cNvPicPr preferRelativeResize="0"/>
          <p:nvPr/>
        </p:nvPicPr>
        <p:blipFill rotWithShape="1">
          <a:blip r:embed="rId3">
            <a:alphaModFix/>
          </a:blip>
          <a:srcRect/>
          <a:stretch/>
        </p:blipFill>
        <p:spPr>
          <a:xfrm>
            <a:off x="0" y="1150900"/>
            <a:ext cx="12192000" cy="5707099"/>
          </a:xfrm>
          <a:prstGeom prst="rect">
            <a:avLst/>
          </a:prstGeom>
          <a:noFill/>
          <a:ln>
            <a:noFill/>
          </a:ln>
        </p:spPr>
      </p:pic>
      <p:sp>
        <p:nvSpPr>
          <p:cNvPr id="153" name="Google Shape;153;p7"/>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7</a:t>
            </a:fld>
            <a:endParaRPr sz="1000">
              <a:solidFill>
                <a:schemeClr val="lt1"/>
              </a:solidFill>
              <a:latin typeface="Arial"/>
              <a:ea typeface="Arial"/>
              <a:cs typeface="Arial"/>
              <a:sym typeface="Arial"/>
            </a:endParaRPr>
          </a:p>
        </p:txBody>
      </p:sp>
      <p:pic>
        <p:nvPicPr>
          <p:cNvPr id="154" name="Google Shape;154;p7"/>
          <p:cNvPicPr preferRelativeResize="0"/>
          <p:nvPr/>
        </p:nvPicPr>
        <p:blipFill rotWithShape="1">
          <a:blip r:embed="rId4">
            <a:alphaModFix/>
          </a:blip>
          <a:srcRect b="33514"/>
          <a:stretch/>
        </p:blipFill>
        <p:spPr>
          <a:xfrm>
            <a:off x="396708" y="1093025"/>
            <a:ext cx="11795292" cy="57876"/>
          </a:xfrm>
          <a:prstGeom prst="rect">
            <a:avLst/>
          </a:prstGeom>
          <a:noFill/>
          <a:ln>
            <a:noFill/>
          </a:ln>
        </p:spPr>
      </p:pic>
      <p:sp>
        <p:nvSpPr>
          <p:cNvPr id="155" name="Google Shape;155;p7"/>
          <p:cNvSpPr/>
          <p:nvPr/>
        </p:nvSpPr>
        <p:spPr>
          <a:xfrm>
            <a:off x="388483" y="1379932"/>
            <a:ext cx="11415033" cy="452671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Rural colleges provide an essential access point for educational opportunity in their regions.</a:t>
            </a:r>
          </a:p>
          <a:p>
            <a:pPr marL="457200" marR="0" lvl="0" indent="-457200" algn="l" rtl="0">
              <a:spcBef>
                <a:spcPts val="0"/>
              </a:spcBef>
              <a:spcAft>
                <a:spcPts val="0"/>
              </a:spcAft>
              <a:buClr>
                <a:srgbClr val="056380"/>
              </a:buClr>
              <a:buSzPts val="3200"/>
              <a:buFont typeface="Arial"/>
              <a:buChar char="•"/>
            </a:pPr>
            <a:endParaRPr lang="en-US" sz="32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Sustaining local economies and fueling community vitality</a:t>
            </a:r>
            <a:endParaRPr dirty="0"/>
          </a:p>
          <a:p>
            <a:pPr marL="914400" marR="0" lvl="1" indent="-457200" algn="l" rtl="0">
              <a:spcBef>
                <a:spcPts val="0"/>
              </a:spcBef>
              <a:spcAft>
                <a:spcPts val="0"/>
              </a:spcAft>
              <a:buClr>
                <a:srgbClr val="056380"/>
              </a:buClr>
              <a:buSzPts val="3200"/>
              <a:buFont typeface="Arial"/>
              <a:buChar char="•"/>
            </a:pPr>
            <a:r>
              <a:rPr lang="en-US" sz="2800" b="0" i="0" u="none" strike="noStrike" cap="none" dirty="0">
                <a:solidFill>
                  <a:srgbClr val="056380"/>
                </a:solidFill>
                <a:latin typeface="Arial"/>
                <a:ea typeface="Arial"/>
                <a:cs typeface="Arial"/>
                <a:sym typeface="Arial"/>
              </a:rPr>
              <a:t>Culture/arts programming, community-support services, small business incubation, etc.</a:t>
            </a:r>
          </a:p>
          <a:p>
            <a:pPr marL="914400" lvl="1" indent="-457200">
              <a:buClr>
                <a:srgbClr val="056380"/>
              </a:buClr>
              <a:buSzPts val="3200"/>
              <a:buFont typeface="Arial"/>
              <a:buChar char="•"/>
            </a:pPr>
            <a:r>
              <a:rPr lang="en-US" sz="2800" dirty="0">
                <a:solidFill>
                  <a:srgbClr val="056380"/>
                </a:solidFill>
              </a:rPr>
              <a:t>Providing educated workers for high-demand industries, including local healthcare and school systems.</a:t>
            </a:r>
            <a:endParaRPr lang="en-US" sz="2800" b="0" i="0" u="none" strike="noStrike" cap="none" dirty="0">
              <a:solidFill>
                <a:srgbClr val="056380"/>
              </a:solidFill>
              <a:latin typeface="Arial"/>
              <a:ea typeface="Arial"/>
              <a:cs typeface="Arial"/>
              <a:sym typeface="Arial"/>
            </a:endParaRPr>
          </a:p>
          <a:p>
            <a:pPr marL="914400" marR="0" lvl="1" indent="-457200" algn="l" rtl="0">
              <a:spcBef>
                <a:spcPts val="0"/>
              </a:spcBef>
              <a:spcAft>
                <a:spcPts val="0"/>
              </a:spcAft>
              <a:buClr>
                <a:srgbClr val="056380"/>
              </a:buClr>
              <a:buSzPts val="3200"/>
              <a:buFont typeface="Arial"/>
              <a:buChar char="•"/>
            </a:pPr>
            <a:endParaRPr lang="en-US" sz="2800" dirty="0">
              <a:solidFill>
                <a:srgbClr val="056380"/>
              </a:solidFill>
            </a:endParaRPr>
          </a:p>
          <a:p>
            <a:pPr marL="0" marR="0" lvl="0" indent="0" algn="l" rtl="0">
              <a:lnSpc>
                <a:spcPct val="62500"/>
              </a:lnSpc>
              <a:spcBef>
                <a:spcPts val="0"/>
              </a:spcBef>
              <a:spcAft>
                <a:spcPts val="0"/>
              </a:spcAft>
              <a:buNone/>
            </a:pPr>
            <a:endParaRPr sz="3200" b="1" dirty="0">
              <a:solidFill>
                <a:srgbClr val="05638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p:nvPr/>
        </p:nvSpPr>
        <p:spPr>
          <a:xfrm>
            <a:off x="272141" y="252769"/>
            <a:ext cx="1164771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dirty="0">
                <a:solidFill>
                  <a:srgbClr val="929292"/>
                </a:solidFill>
                <a:latin typeface="Arial"/>
                <a:ea typeface="Arial"/>
                <a:cs typeface="Arial"/>
                <a:sym typeface="Arial"/>
              </a:rPr>
              <a:t>Colleges as Anchor Institutions</a:t>
            </a:r>
            <a:endParaRPr dirty="0"/>
          </a:p>
        </p:txBody>
      </p:sp>
      <p:pic>
        <p:nvPicPr>
          <p:cNvPr id="152" name="Google Shape;152;p7" descr="Shape, rectangle&#10;&#10;Description automatically generated"/>
          <p:cNvPicPr preferRelativeResize="0"/>
          <p:nvPr/>
        </p:nvPicPr>
        <p:blipFill rotWithShape="1">
          <a:blip r:embed="rId3">
            <a:alphaModFix/>
          </a:blip>
          <a:srcRect/>
          <a:stretch/>
        </p:blipFill>
        <p:spPr>
          <a:xfrm>
            <a:off x="0" y="1150900"/>
            <a:ext cx="12192000" cy="5707099"/>
          </a:xfrm>
          <a:prstGeom prst="rect">
            <a:avLst/>
          </a:prstGeom>
          <a:noFill/>
          <a:ln>
            <a:noFill/>
          </a:ln>
        </p:spPr>
      </p:pic>
      <p:sp>
        <p:nvSpPr>
          <p:cNvPr id="153" name="Google Shape;153;p7"/>
          <p:cNvSpPr txBox="1"/>
          <p:nvPr/>
        </p:nvSpPr>
        <p:spPr>
          <a:xfrm>
            <a:off x="11871006" y="6543971"/>
            <a:ext cx="22474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8</a:t>
            </a:fld>
            <a:endParaRPr sz="1000">
              <a:solidFill>
                <a:schemeClr val="lt1"/>
              </a:solidFill>
              <a:latin typeface="Arial"/>
              <a:ea typeface="Arial"/>
              <a:cs typeface="Arial"/>
              <a:sym typeface="Arial"/>
            </a:endParaRPr>
          </a:p>
        </p:txBody>
      </p:sp>
      <p:pic>
        <p:nvPicPr>
          <p:cNvPr id="154" name="Google Shape;154;p7"/>
          <p:cNvPicPr preferRelativeResize="0"/>
          <p:nvPr/>
        </p:nvPicPr>
        <p:blipFill rotWithShape="1">
          <a:blip r:embed="rId4">
            <a:alphaModFix/>
          </a:blip>
          <a:srcRect b="33514"/>
          <a:stretch/>
        </p:blipFill>
        <p:spPr>
          <a:xfrm>
            <a:off x="396708" y="1093025"/>
            <a:ext cx="11795292" cy="57876"/>
          </a:xfrm>
          <a:prstGeom prst="rect">
            <a:avLst/>
          </a:prstGeom>
          <a:noFill/>
          <a:ln>
            <a:noFill/>
          </a:ln>
        </p:spPr>
      </p:pic>
      <p:sp>
        <p:nvSpPr>
          <p:cNvPr id="155" name="Google Shape;155;p7"/>
          <p:cNvSpPr/>
          <p:nvPr/>
        </p:nvSpPr>
        <p:spPr>
          <a:xfrm>
            <a:off x="388483" y="1379932"/>
            <a:ext cx="11415033" cy="2554505"/>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r>
              <a:rPr kumimoji="0" lang="en-US" sz="3200" b="0" i="0" u="none" strike="noStrike" kern="0" cap="none" spc="0" normalizeH="0" baseline="0" noProof="0" dirty="0">
                <a:ln>
                  <a:noFill/>
                </a:ln>
                <a:solidFill>
                  <a:srgbClr val="056380"/>
                </a:solidFill>
                <a:effectLst/>
                <a:uLnTx/>
                <a:uFillTx/>
                <a:latin typeface="Arial"/>
                <a:cs typeface="Arial"/>
                <a:sym typeface="Arial"/>
              </a:rPr>
              <a:t>Partners in building public health infrastructure, especially during the COVID-19 pandemic.</a:t>
            </a:r>
          </a:p>
          <a:p>
            <a:pPr marL="457200" marR="0" lvl="0"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endParaRPr lang="en-US" sz="3200" dirty="0">
              <a:solidFill>
                <a:srgbClr val="056380"/>
              </a:solidFill>
              <a:ea typeface="Arial"/>
            </a:endParaRPr>
          </a:p>
          <a:p>
            <a:pPr marL="457200" marR="0" lvl="0"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r>
              <a:rPr kumimoji="0" lang="en-US" sz="3200" b="0" i="0" u="none" strike="noStrike" kern="0" cap="none" spc="0" normalizeH="0" baseline="0" noProof="0" dirty="0">
                <a:ln>
                  <a:noFill/>
                </a:ln>
                <a:solidFill>
                  <a:srgbClr val="056380"/>
                </a:solidFill>
                <a:effectLst/>
                <a:uLnTx/>
                <a:uFillTx/>
                <a:latin typeface="Arial"/>
                <a:cs typeface="Arial"/>
                <a:sym typeface="Arial"/>
              </a:rPr>
              <a:t>ARRC’s RSI Map Tool for exploring colleges in the region</a:t>
            </a:r>
            <a:endParaRPr lang="en-US" sz="2800" dirty="0"/>
          </a:p>
          <a:p>
            <a:pPr marL="457200" marR="0" lvl="0" indent="-457200" algn="l" defTabSz="914400" rtl="0" eaLnBrk="1" fontAlgn="auto" latinLnBrk="0" hangingPunct="1">
              <a:lnSpc>
                <a:spcPct val="100000"/>
              </a:lnSpc>
              <a:spcBef>
                <a:spcPts val="0"/>
              </a:spcBef>
              <a:spcAft>
                <a:spcPts val="0"/>
              </a:spcAft>
              <a:buClr>
                <a:srgbClr val="056380"/>
              </a:buClr>
              <a:buSzPts val="3200"/>
              <a:buFont typeface="Arial"/>
              <a:buChar char="•"/>
              <a:tabLst/>
              <a:defRPr/>
            </a:pPr>
            <a:endParaRPr sz="3200" b="1" dirty="0">
              <a:solidFill>
                <a:srgbClr val="056380"/>
              </a:solidFill>
              <a:latin typeface="Arial"/>
              <a:ea typeface="Arial"/>
              <a:cs typeface="Arial"/>
              <a:sym typeface="Arial"/>
            </a:endParaRPr>
          </a:p>
        </p:txBody>
      </p:sp>
      <p:pic>
        <p:nvPicPr>
          <p:cNvPr id="2" name="Picture 1">
            <a:extLst>
              <a:ext uri="{FF2B5EF4-FFF2-40B4-BE49-F238E27FC236}">
                <a16:creationId xmlns:a16="http://schemas.microsoft.com/office/drawing/2014/main" id="{740E887C-9652-0B0D-997F-90479D1EF750}"/>
              </a:ext>
            </a:extLst>
          </p:cNvPr>
          <p:cNvPicPr>
            <a:picLocks noChangeAspect="1"/>
          </p:cNvPicPr>
          <p:nvPr/>
        </p:nvPicPr>
        <p:blipFill rotWithShape="1">
          <a:blip r:embed="rId5"/>
          <a:srcRect l="5884" t="3836" r="5884" b="20519"/>
          <a:stretch/>
        </p:blipFill>
        <p:spPr>
          <a:xfrm>
            <a:off x="3120286" y="3539835"/>
            <a:ext cx="5951426" cy="2856684"/>
          </a:xfrm>
          <a:prstGeom prst="rect">
            <a:avLst/>
          </a:prstGeom>
          <a:ln w="19050">
            <a:solidFill>
              <a:schemeClr val="accent1"/>
            </a:solidFill>
          </a:ln>
        </p:spPr>
      </p:pic>
    </p:spTree>
    <p:extLst>
      <p:ext uri="{BB962C8B-B14F-4D97-AF65-F5344CB8AC3E}">
        <p14:creationId xmlns:p14="http://schemas.microsoft.com/office/powerpoint/2010/main" val="167311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p:nvPr/>
        </p:nvSpPr>
        <p:spPr>
          <a:xfrm>
            <a:off x="270814" y="260968"/>
            <a:ext cx="1164771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dirty="0">
                <a:solidFill>
                  <a:srgbClr val="929292"/>
                </a:solidFill>
                <a:latin typeface="Arial"/>
                <a:ea typeface="Arial"/>
                <a:cs typeface="Arial"/>
                <a:sym typeface="Arial"/>
              </a:rPr>
              <a:t>Considerations for Philanthropy</a:t>
            </a:r>
            <a:endParaRPr dirty="0"/>
          </a:p>
        </p:txBody>
      </p:sp>
      <p:pic>
        <p:nvPicPr>
          <p:cNvPr id="214" name="Google Shape;214;p13" descr="Shape, rectangle&#10;&#10;Description automatically generated"/>
          <p:cNvPicPr preferRelativeResize="0"/>
          <p:nvPr/>
        </p:nvPicPr>
        <p:blipFill rotWithShape="1">
          <a:blip r:embed="rId3">
            <a:alphaModFix/>
          </a:blip>
          <a:srcRect/>
          <a:stretch/>
        </p:blipFill>
        <p:spPr>
          <a:xfrm>
            <a:off x="0" y="1173248"/>
            <a:ext cx="12189345" cy="5705856"/>
          </a:xfrm>
          <a:prstGeom prst="rect">
            <a:avLst/>
          </a:prstGeom>
          <a:noFill/>
          <a:ln>
            <a:noFill/>
          </a:ln>
        </p:spPr>
      </p:pic>
      <p:sp>
        <p:nvSpPr>
          <p:cNvPr id="215" name="Google Shape;215;p13"/>
          <p:cNvSpPr txBox="1"/>
          <p:nvPr/>
        </p:nvSpPr>
        <p:spPr>
          <a:xfrm>
            <a:off x="11542816" y="6543971"/>
            <a:ext cx="552932"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a:solidFill>
                  <a:schemeClr val="lt1"/>
                </a:solidFill>
                <a:latin typeface="Arial"/>
                <a:ea typeface="Arial"/>
                <a:cs typeface="Arial"/>
                <a:sym typeface="Arial"/>
              </a:rPr>
              <a:t>9</a:t>
            </a:fld>
            <a:endParaRPr sz="1000">
              <a:solidFill>
                <a:schemeClr val="lt1"/>
              </a:solidFill>
              <a:latin typeface="Arial"/>
              <a:ea typeface="Arial"/>
              <a:cs typeface="Arial"/>
              <a:sym typeface="Arial"/>
            </a:endParaRPr>
          </a:p>
        </p:txBody>
      </p:sp>
      <p:pic>
        <p:nvPicPr>
          <p:cNvPr id="216" name="Google Shape;216;p13"/>
          <p:cNvPicPr preferRelativeResize="0"/>
          <p:nvPr/>
        </p:nvPicPr>
        <p:blipFill rotWithShape="1">
          <a:blip r:embed="rId4">
            <a:alphaModFix/>
          </a:blip>
          <a:srcRect b="33514"/>
          <a:stretch/>
        </p:blipFill>
        <p:spPr>
          <a:xfrm>
            <a:off x="396708" y="1093025"/>
            <a:ext cx="11795292" cy="57876"/>
          </a:xfrm>
          <a:prstGeom prst="rect">
            <a:avLst/>
          </a:prstGeom>
          <a:noFill/>
          <a:ln>
            <a:noFill/>
          </a:ln>
        </p:spPr>
      </p:pic>
      <p:sp>
        <p:nvSpPr>
          <p:cNvPr id="217" name="Google Shape;217;p13"/>
          <p:cNvSpPr/>
          <p:nvPr/>
        </p:nvSpPr>
        <p:spPr>
          <a:xfrm>
            <a:off x="388483" y="1379932"/>
            <a:ext cx="11415033" cy="501671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College is expensive, and scholarships are helpful. But scholarships are expensive to fund in perpetuity.</a:t>
            </a:r>
          </a:p>
          <a:p>
            <a:pPr marL="457200" marR="0" lvl="0" indent="-457200" algn="l" rtl="0">
              <a:spcBef>
                <a:spcPts val="0"/>
              </a:spcBef>
              <a:spcAft>
                <a:spcPts val="0"/>
              </a:spcAft>
              <a:buClr>
                <a:srgbClr val="056380"/>
              </a:buClr>
              <a:buSzPts val="3200"/>
              <a:buFont typeface="Arial"/>
              <a:buChar char="•"/>
            </a:pPr>
            <a:endParaRPr lang="en-US" sz="32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Need for emergency aid</a:t>
            </a:r>
          </a:p>
          <a:p>
            <a:pPr marL="457200" marR="0" lvl="0" indent="-457200" algn="l" rtl="0">
              <a:spcBef>
                <a:spcPts val="0"/>
              </a:spcBef>
              <a:spcAft>
                <a:spcPts val="0"/>
              </a:spcAft>
              <a:buClr>
                <a:srgbClr val="056380"/>
              </a:buClr>
              <a:buSzPts val="3200"/>
              <a:buFont typeface="Arial"/>
              <a:buChar char="•"/>
            </a:pPr>
            <a:endParaRPr lang="en-US" sz="32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Food and housing insecurity</a:t>
            </a:r>
          </a:p>
          <a:p>
            <a:pPr marL="457200" marR="0" lvl="0" indent="-457200" algn="l" rtl="0">
              <a:spcBef>
                <a:spcPts val="0"/>
              </a:spcBef>
              <a:spcAft>
                <a:spcPts val="0"/>
              </a:spcAft>
              <a:buClr>
                <a:srgbClr val="056380"/>
              </a:buClr>
              <a:buSzPts val="3200"/>
              <a:buFont typeface="Arial"/>
              <a:buChar char="•"/>
            </a:pPr>
            <a:endParaRPr lang="en-US" sz="32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Transportation and child care assistance</a:t>
            </a:r>
          </a:p>
          <a:p>
            <a:pPr marL="457200" marR="0" lvl="0" indent="-457200" algn="l" rtl="0">
              <a:spcBef>
                <a:spcPts val="0"/>
              </a:spcBef>
              <a:spcAft>
                <a:spcPts val="0"/>
              </a:spcAft>
              <a:buClr>
                <a:srgbClr val="056380"/>
              </a:buClr>
              <a:buSzPts val="3200"/>
              <a:buFont typeface="Arial"/>
              <a:buChar char="•"/>
            </a:pPr>
            <a:endParaRPr lang="en-US" sz="3200" dirty="0">
              <a:solidFill>
                <a:srgbClr val="056380"/>
              </a:solidFill>
            </a:endParaRPr>
          </a:p>
          <a:p>
            <a:pPr marL="457200" marR="0" lvl="0" indent="-457200" algn="l" rtl="0">
              <a:spcBef>
                <a:spcPts val="0"/>
              </a:spcBef>
              <a:spcAft>
                <a:spcPts val="0"/>
              </a:spcAft>
              <a:buClr>
                <a:srgbClr val="056380"/>
              </a:buClr>
              <a:buSzPts val="3200"/>
              <a:buFont typeface="Arial"/>
              <a:buChar char="•"/>
            </a:pPr>
            <a:r>
              <a:rPr lang="en-US" sz="3200" dirty="0">
                <a:solidFill>
                  <a:srgbClr val="056380"/>
                </a:solidFill>
              </a:rPr>
              <a:t>Funding development of high-demand academic programs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6288</TotalTime>
  <Words>525</Words>
  <Application>Microsoft Macintosh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Blair Dempster</dc:creator>
  <cp:lastModifiedBy>Andrew Koricich</cp:lastModifiedBy>
  <cp:revision>8</cp:revision>
  <cp:lastPrinted>2023-06-09T17:15:24Z</cp:lastPrinted>
  <dcterms:created xsi:type="dcterms:W3CDTF">2020-10-22T13:10:17Z</dcterms:created>
  <dcterms:modified xsi:type="dcterms:W3CDTF">2023-06-13T21:56:30Z</dcterms:modified>
</cp:coreProperties>
</file>